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297" r:id="rId6"/>
    <p:sldId id="298" r:id="rId7"/>
    <p:sldId id="299" r:id="rId8"/>
    <p:sldId id="300" r:id="rId9"/>
    <p:sldId id="301" r:id="rId10"/>
    <p:sldId id="291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9900CC"/>
    <a:srgbClr val="006600"/>
    <a:srgbClr val="6600CC"/>
    <a:srgbClr val="FF33CC"/>
    <a:srgbClr val="0066FF"/>
    <a:srgbClr val="0066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357430"/>
            <a:ext cx="7886728" cy="1829761"/>
          </a:xfrm>
        </p:spPr>
        <p:txBody>
          <a:bodyPr>
            <a:noAutofit/>
          </a:bodyPr>
          <a:lstStyle/>
          <a:p>
            <a:pPr algn="ctr"/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>                      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6.13  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数字滤波器设计的第三种方案</a:t>
            </a: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385909"/>
            <a:ext cx="1601721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设计步骤 </a:t>
            </a:r>
            <a:r>
              <a:rPr lang="en-US" altLang="zh-CN" sz="2400" b="1" dirty="0">
                <a:solidFill>
                  <a:srgbClr val="C00000"/>
                </a:solidFill>
              </a:rPr>
              <a:t>: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023938" y="1105046"/>
            <a:ext cx="7612982" cy="168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1~5. </a:t>
            </a:r>
            <a:r>
              <a:rPr lang="zh-CN" altLang="en-US" sz="2400" b="1" dirty="0"/>
              <a:t>显然，从滤波器性能指标的变换到设计出变换原型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样本低通滤波器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a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s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与</a:t>
            </a:r>
            <a:r>
              <a:rPr lang="en-US" altLang="zh-CN" sz="2400" b="1" dirty="0"/>
              <a:t>6.9</a:t>
            </a:r>
            <a:r>
              <a:rPr lang="zh-CN" altLang="en-US" sz="2400" b="1" dirty="0"/>
              <a:t>节中数字滤波器设计的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第一种方案的前</a:t>
            </a:r>
            <a:r>
              <a:rPr lang="en-US" altLang="zh-CN" sz="2400" b="1" dirty="0"/>
              <a:t>5</a:t>
            </a:r>
            <a:r>
              <a:rPr lang="zh-CN" altLang="en-US" sz="2400" b="1" dirty="0"/>
              <a:t>个步骤是完全一样的。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1095375" y="2905271"/>
            <a:ext cx="7608173" cy="230832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6. </a:t>
            </a:r>
            <a:r>
              <a:rPr lang="zh-CN" altLang="en-US" sz="2400" b="1" dirty="0"/>
              <a:t>利用双线性变换法或冲激响应不变法，将样本归一化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低通原型</a:t>
            </a:r>
            <a:r>
              <a:rPr lang="en-US" altLang="zh-CN" sz="2400" b="1" dirty="0"/>
              <a:t>AF</a:t>
            </a:r>
            <a:r>
              <a:rPr lang="zh-CN" altLang="en-US" sz="2400" b="1" dirty="0"/>
              <a:t>的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a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s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转换成样本低通</a:t>
            </a:r>
            <a:r>
              <a:rPr lang="en-US" altLang="zh-CN" sz="2400" b="1" dirty="0"/>
              <a:t>DF</a:t>
            </a:r>
            <a:r>
              <a:rPr lang="zh-CN" altLang="en-US" sz="2400" b="1" dirty="0"/>
              <a:t>的系统函数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l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，并利用同样变换法将</a:t>
            </a:r>
            <a:r>
              <a:rPr lang="en-US" altLang="zh-CN" sz="2400" b="1" dirty="0"/>
              <a:t>Ω</a:t>
            </a:r>
            <a:r>
              <a:rPr lang="en-US" altLang="zh-CN" sz="2400" b="1" i="1" baseline="-25000" dirty="0"/>
              <a:t>p</a:t>
            </a:r>
            <a:r>
              <a:rPr lang="en-US" altLang="zh-CN" sz="2400" b="1" dirty="0"/>
              <a:t>=1</a:t>
            </a:r>
            <a:r>
              <a:rPr lang="zh-CN" altLang="en-US" sz="2400" b="1" dirty="0"/>
              <a:t>转换为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l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的通带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截止频率</a:t>
            </a:r>
            <a:r>
              <a:rPr lang="en-US" altLang="zh-CN" sz="2400" b="1" i="1" dirty="0"/>
              <a:t>θ</a:t>
            </a:r>
            <a:r>
              <a:rPr lang="en-US" altLang="zh-CN" sz="2400" b="1" i="1" baseline="-25000" dirty="0"/>
              <a:t>p</a:t>
            </a:r>
            <a:r>
              <a:rPr lang="zh-CN" altLang="en-US" sz="2400" b="1" dirty="0"/>
              <a:t>。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501660"/>
            <a:ext cx="7994496" cy="168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eriod" startAt="7"/>
            </a:pPr>
            <a:r>
              <a:rPr lang="zh-CN" altLang="en-US" sz="2400" b="1" dirty="0"/>
              <a:t>利用表</a:t>
            </a:r>
            <a:r>
              <a:rPr lang="en-US" altLang="zh-CN" sz="2400" b="1" dirty="0"/>
              <a:t>6.11</a:t>
            </a:r>
            <a:r>
              <a:rPr lang="zh-CN" altLang="en-US" sz="2400" b="1" dirty="0"/>
              <a:t>的相应数字频带变换关系式，求出由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l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</a:p>
          <a:p>
            <a:pPr marL="342900" indent="-342900">
              <a:lnSpc>
                <a:spcPct val="150000"/>
              </a:lnSpc>
            </a:pPr>
            <a:r>
              <a:rPr lang="en-US" altLang="zh-CN" sz="2400" b="1" dirty="0"/>
              <a:t>    </a:t>
            </a:r>
            <a:r>
              <a:rPr lang="zh-CN" altLang="en-US" sz="2400" b="1" dirty="0"/>
              <a:t>变换到</a:t>
            </a:r>
            <a:r>
              <a:rPr lang="en-US" altLang="zh-CN" sz="2400" b="1" i="1" dirty="0" err="1"/>
              <a:t>H</a:t>
            </a:r>
            <a:r>
              <a:rPr lang="en-US" altLang="zh-CN" sz="2400" b="1" i="1" baseline="-25000" dirty="0" err="1"/>
              <a:t>d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（待求</a:t>
            </a:r>
            <a:r>
              <a:rPr lang="en-US" altLang="zh-CN" sz="2400" b="1" dirty="0"/>
              <a:t>DF</a:t>
            </a:r>
            <a:r>
              <a:rPr lang="zh-CN" altLang="en-US" sz="2400" b="1" dirty="0"/>
              <a:t>的系统函数）的变换函数的各个</a:t>
            </a:r>
          </a:p>
          <a:p>
            <a:pPr marL="342900" indent="-342900">
              <a:lnSpc>
                <a:spcPct val="150000"/>
              </a:lnSpc>
            </a:pPr>
            <a:r>
              <a:rPr lang="zh-CN" altLang="en-US" sz="2400" b="1" dirty="0"/>
              <a:t>    参量，从而求得变量从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-1→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-1</a:t>
            </a:r>
            <a:r>
              <a:rPr lang="zh-CN" altLang="en-US" sz="2400" b="1" dirty="0"/>
              <a:t>的变换函数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-1=</a:t>
            </a:r>
            <a:r>
              <a:rPr lang="en-US" altLang="zh-CN" sz="2400" b="1" i="1" dirty="0"/>
              <a:t>G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-1)</a:t>
            </a:r>
            <a:r>
              <a:rPr lang="zh-CN" altLang="en-US" sz="2400" b="1" dirty="0"/>
              <a:t>。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447675" y="2733685"/>
            <a:ext cx="3453189" cy="57996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</a:pPr>
            <a:r>
              <a:rPr lang="en-US" altLang="zh-CN" sz="2400" b="1"/>
              <a:t>8.   </a:t>
            </a:r>
            <a:r>
              <a:rPr lang="en-US" altLang="zh-CN" sz="2400" b="1" i="1"/>
              <a:t>H</a:t>
            </a:r>
            <a:r>
              <a:rPr lang="en-US" altLang="zh-CN" sz="2400" b="1" i="1" baseline="-25000"/>
              <a:t>d</a:t>
            </a:r>
            <a:r>
              <a:rPr lang="en-US" altLang="zh-CN" sz="2400" b="1"/>
              <a:t>(</a:t>
            </a:r>
            <a:r>
              <a:rPr lang="en-US" altLang="zh-CN" sz="2400" b="1" i="1"/>
              <a:t>z</a:t>
            </a:r>
            <a:r>
              <a:rPr lang="en-US" altLang="zh-CN" sz="2400" b="1"/>
              <a:t>)=</a:t>
            </a:r>
            <a:r>
              <a:rPr lang="en-US" altLang="zh-CN" sz="2400" b="1" i="1"/>
              <a:t>H</a:t>
            </a:r>
            <a:r>
              <a:rPr lang="en-US" altLang="zh-CN" sz="2400" b="1" i="1" baseline="-25000"/>
              <a:t>l</a:t>
            </a:r>
            <a:r>
              <a:rPr lang="en-US" altLang="zh-CN" sz="2400" b="1"/>
              <a:t>(</a:t>
            </a:r>
            <a:r>
              <a:rPr lang="en-US" altLang="zh-CN" sz="2400" b="1" i="1"/>
              <a:t>z</a:t>
            </a:r>
            <a:r>
              <a:rPr lang="en-US" altLang="zh-CN" sz="2400" b="1"/>
              <a:t>)|</a:t>
            </a:r>
            <a:r>
              <a:rPr lang="en-US" altLang="zh-CN" sz="2400" b="1" i="1" baseline="-25000"/>
              <a:t>Z</a:t>
            </a:r>
            <a:r>
              <a:rPr lang="en-US" altLang="zh-CN" sz="2400" b="1" i="1"/>
              <a:t>-1=G</a:t>
            </a:r>
            <a:r>
              <a:rPr lang="en-US" altLang="zh-CN" sz="2400" b="1"/>
              <a:t>(</a:t>
            </a:r>
            <a:r>
              <a:rPr lang="en-US" altLang="zh-CN" sz="2400" b="1" i="1"/>
              <a:t>z</a:t>
            </a:r>
            <a:r>
              <a:rPr lang="en-US" altLang="zh-CN" sz="2400" b="1" i="1" baseline="30000"/>
              <a:t>-1</a:t>
            </a:r>
            <a:r>
              <a:rPr lang="en-US" altLang="zh-CN" sz="2400" b="1"/>
              <a:t>)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519113" y="3670310"/>
            <a:ext cx="7709162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</a:pPr>
            <a:r>
              <a:rPr lang="en-US" altLang="zh-CN" sz="2400" b="1"/>
              <a:t>9. </a:t>
            </a:r>
            <a:r>
              <a:rPr lang="zh-CN" altLang="en-US" sz="2400" b="1"/>
              <a:t>利用求得的从</a:t>
            </a:r>
            <a:r>
              <a:rPr lang="en-US" altLang="zh-CN" sz="2400" b="1" i="1"/>
              <a:t>Z</a:t>
            </a:r>
            <a:r>
              <a:rPr lang="en-US" altLang="zh-CN" sz="2400" b="1" baseline="30000"/>
              <a:t>-1</a:t>
            </a:r>
            <a:r>
              <a:rPr lang="en-US" altLang="zh-CN" sz="2400" b="1"/>
              <a:t>→</a:t>
            </a:r>
            <a:r>
              <a:rPr lang="en-US" altLang="zh-CN" sz="2400" b="1" i="1"/>
              <a:t>z</a:t>
            </a:r>
            <a:r>
              <a:rPr lang="en-US" altLang="zh-CN" sz="2400" b="1" baseline="30000"/>
              <a:t>-1</a:t>
            </a:r>
            <a:r>
              <a:rPr lang="zh-CN" altLang="en-US" sz="2400" b="1"/>
              <a:t>的变换函数，从</a:t>
            </a:r>
            <a:r>
              <a:rPr lang="en-US" altLang="zh-CN" sz="2400" b="1" i="1"/>
              <a:t>H</a:t>
            </a:r>
            <a:r>
              <a:rPr lang="en-US" altLang="zh-CN" sz="2400" b="1" i="1" baseline="-25000"/>
              <a:t>l</a:t>
            </a:r>
            <a:r>
              <a:rPr lang="en-US" altLang="zh-CN" sz="2400" b="1"/>
              <a:t>(</a:t>
            </a:r>
            <a:r>
              <a:rPr lang="en-US" altLang="zh-CN" sz="2400" b="1" i="1"/>
              <a:t>Z</a:t>
            </a:r>
            <a:r>
              <a:rPr lang="en-US" altLang="zh-CN" sz="2400" b="1"/>
              <a:t>)</a:t>
            </a:r>
            <a:r>
              <a:rPr lang="zh-CN" altLang="en-US" sz="2400" b="1"/>
              <a:t>转换成待求</a:t>
            </a:r>
          </a:p>
          <a:p>
            <a:pPr marL="342900" indent="-342900">
              <a:lnSpc>
                <a:spcPct val="150000"/>
              </a:lnSpc>
            </a:pPr>
            <a:r>
              <a:rPr lang="zh-CN" altLang="en-US" sz="2400" b="1"/>
              <a:t>    </a:t>
            </a:r>
            <a:r>
              <a:rPr lang="en-US" altLang="zh-CN" sz="2400" b="1"/>
              <a:t>DF</a:t>
            </a:r>
            <a:r>
              <a:rPr lang="zh-CN" altLang="en-US" sz="2400" b="1"/>
              <a:t>的系统函数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293813" y="153988"/>
            <a:ext cx="6216766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33CC"/>
                </a:solidFill>
              </a:rPr>
              <a:t>IIR</a:t>
            </a:r>
            <a:r>
              <a:rPr lang="zh-CN" altLang="en-US" sz="2400" b="1" dirty="0">
                <a:solidFill>
                  <a:srgbClr val="0033CC"/>
                </a:solidFill>
              </a:rPr>
              <a:t>数字滤波器的第三种设计方案的流程框图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（先数字化，再作数字频带变换的方案）</a:t>
            </a:r>
          </a:p>
        </p:txBody>
      </p:sp>
      <p:pic>
        <p:nvPicPr>
          <p:cNvPr id="1026" name="Picture 2" descr="E:\DSP程佩青课件\064937-01 数字信号处理教程（第四版）(经典版) 40571-9\CTP\TU\6T41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1714488"/>
            <a:ext cx="7841840" cy="414340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00034" y="642918"/>
            <a:ext cx="7709162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</a:t>
            </a:r>
            <a:r>
              <a:rPr lang="en-US" altLang="zh-CN" sz="2400" b="1" dirty="0" smtClean="0"/>
              <a:t>6.16</a:t>
            </a:r>
            <a:r>
              <a:rPr lang="zh-CN" altLang="en-US" sz="2400" b="1" dirty="0" smtClean="0"/>
              <a:t>：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试用数字→数字频带变换法设计一个巴特沃思高通</a:t>
            </a:r>
            <a:r>
              <a:rPr lang="en-US" altLang="zh-CN" sz="2400" b="1" dirty="0" smtClean="0"/>
              <a:t>DF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高通</a:t>
            </a:r>
            <a:r>
              <a:rPr lang="en-US" altLang="zh-CN" sz="2400" b="1" dirty="0" smtClean="0"/>
              <a:t>DF</a:t>
            </a:r>
            <a:r>
              <a:rPr lang="zh-CN" altLang="en-US" sz="2400" b="1" dirty="0" smtClean="0"/>
              <a:t>的技术要求为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i="1" dirty="0" smtClean="0"/>
              <a:t>f</a:t>
            </a:r>
            <a:r>
              <a:rPr lang="en-US" altLang="zh-CN" sz="2400" b="1" i="1" baseline="-25000" dirty="0" smtClean="0"/>
              <a:t>p</a:t>
            </a:r>
            <a:r>
              <a:rPr lang="en-US" altLang="zh-CN" sz="2400" b="1" dirty="0" smtClean="0"/>
              <a:t>=200Hz</a:t>
            </a:r>
            <a:r>
              <a:rPr lang="zh-CN" altLang="en-US" sz="2400" b="1" dirty="0" smtClean="0"/>
              <a:t>，</a:t>
            </a:r>
            <a:r>
              <a:rPr lang="en-US" altLang="zh-CN" sz="2400" b="1" i="1" dirty="0" smtClean="0"/>
              <a:t>R</a:t>
            </a:r>
            <a:r>
              <a:rPr lang="en-US" altLang="zh-CN" sz="2400" b="1" i="1" baseline="-25000" dirty="0" smtClean="0"/>
              <a:t>p</a:t>
            </a:r>
            <a:r>
              <a:rPr lang="en-US" altLang="zh-CN" sz="2400" b="1" dirty="0" smtClean="0"/>
              <a:t>=2dB</a:t>
            </a:r>
            <a:r>
              <a:rPr lang="zh-CN" altLang="en-US" sz="2400" b="1" dirty="0" smtClean="0"/>
              <a:t>，</a:t>
            </a:r>
            <a:r>
              <a:rPr lang="en-US" altLang="zh-CN" sz="2400" b="1" i="1" dirty="0" err="1" smtClean="0"/>
              <a:t>f</a:t>
            </a:r>
            <a:r>
              <a:rPr lang="en-US" altLang="zh-CN" sz="2400" b="1" i="1" baseline="-25000" dirty="0" err="1" smtClean="0"/>
              <a:t>st</a:t>
            </a:r>
            <a:r>
              <a:rPr lang="en-US" altLang="zh-CN" sz="2400" b="1" dirty="0" smtClean="0"/>
              <a:t>=50Hz</a:t>
            </a:r>
            <a:r>
              <a:rPr lang="zh-CN" altLang="en-US" sz="2400" b="1" dirty="0" smtClean="0"/>
              <a:t>，</a:t>
            </a:r>
            <a:r>
              <a:rPr lang="en-US" altLang="zh-CN" sz="2400" b="1" i="1" dirty="0" smtClean="0"/>
              <a:t>A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 smtClean="0"/>
              <a:t>=25dB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抽样频率为</a:t>
            </a:r>
            <a:r>
              <a:rPr lang="en-US" altLang="zh-CN" sz="2400" b="1" i="1" dirty="0" err="1" smtClean="0"/>
              <a:t>f</a:t>
            </a:r>
            <a:r>
              <a:rPr lang="en-US" altLang="zh-CN" sz="2400" b="1" i="1" baseline="-25000" dirty="0" err="1" smtClean="0"/>
              <a:t>s</a:t>
            </a:r>
            <a:r>
              <a:rPr lang="en-US" altLang="zh-CN" sz="2400" b="1" dirty="0" smtClean="0"/>
              <a:t>=2.5kHz</a:t>
            </a:r>
            <a:r>
              <a:rPr lang="zh-CN" altLang="en-US" sz="2400" b="1" dirty="0" smtClean="0"/>
              <a:t>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DSP程佩青课件\资料\039836-01 数字信号处理教程（第四版）\TU\7t33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3108" y="928670"/>
            <a:ext cx="5208538" cy="445413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00034" y="571480"/>
            <a:ext cx="7300396" cy="39703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</a:t>
            </a:r>
            <a:r>
              <a:rPr lang="en-US" altLang="zh-CN" sz="2400" b="1" dirty="0" smtClean="0"/>
              <a:t>6.17</a:t>
            </a:r>
            <a:r>
              <a:rPr lang="zh-CN" altLang="en-US" sz="2400" b="1" dirty="0" smtClean="0"/>
              <a:t>：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试利用数字低通→数字带通的频带变换方法、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设计一个数字带通滤波器，用数字域频率给出指标为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通带允许衰减</a:t>
            </a:r>
            <a:r>
              <a:rPr lang="en-US" altLang="zh-CN" sz="2400" b="1" i="1" dirty="0" smtClean="0"/>
              <a:t>R</a:t>
            </a:r>
            <a:r>
              <a:rPr lang="en-US" altLang="zh-CN" sz="2400" b="1" i="1" baseline="-25000" dirty="0" smtClean="0"/>
              <a:t>p</a:t>
            </a:r>
            <a:r>
              <a:rPr lang="en-US" altLang="zh-CN" sz="2400" b="1" dirty="0" smtClean="0"/>
              <a:t>≤2dB</a:t>
            </a:r>
            <a:r>
              <a:rPr lang="zh-CN" altLang="en-US" sz="2400" b="1" dirty="0" smtClean="0"/>
              <a:t>，</a:t>
            </a:r>
            <a:r>
              <a:rPr lang="en-US" altLang="zh-CN" sz="2400" b="1" dirty="0" smtClean="0"/>
              <a:t>0.4π≤</a:t>
            </a:r>
            <a:r>
              <a:rPr lang="en-US" altLang="zh-CN" sz="2400" b="1" i="1" dirty="0" smtClean="0"/>
              <a:t>ω</a:t>
            </a:r>
            <a:r>
              <a:rPr lang="en-US" altLang="zh-CN" sz="2400" b="1" dirty="0" smtClean="0"/>
              <a:t>≤0.6π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阻带最小衰减</a:t>
            </a:r>
            <a:r>
              <a:rPr lang="en-US" altLang="zh-CN" sz="2400" b="1" i="1" dirty="0" smtClean="0"/>
              <a:t>A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 smtClean="0"/>
              <a:t>≤25dB</a:t>
            </a:r>
            <a:r>
              <a:rPr lang="zh-CN" altLang="en-US" sz="2400" b="1" dirty="0" smtClean="0"/>
              <a:t>，</a:t>
            </a:r>
            <a:r>
              <a:rPr lang="en-US" altLang="zh-CN" sz="2400" b="1" dirty="0" smtClean="0"/>
              <a:t>0≤</a:t>
            </a:r>
            <a:r>
              <a:rPr lang="en-US" altLang="zh-CN" sz="2400" b="1" i="1" dirty="0" smtClean="0"/>
              <a:t>ω</a:t>
            </a:r>
            <a:r>
              <a:rPr lang="en-US" altLang="zh-CN" sz="2400" b="1" dirty="0" smtClean="0"/>
              <a:t>≤0.2π</a:t>
            </a:r>
            <a:r>
              <a:rPr lang="zh-CN" altLang="en-US" sz="2400" b="1" dirty="0" smtClean="0"/>
              <a:t>，</a:t>
            </a:r>
            <a:r>
              <a:rPr lang="en-US" altLang="zh-CN" sz="2400" b="1" dirty="0" smtClean="0"/>
              <a:t>0.8π≤</a:t>
            </a:r>
            <a:r>
              <a:rPr lang="en-US" altLang="zh-CN" sz="2400" b="1" i="1" dirty="0" smtClean="0"/>
              <a:t>ω</a:t>
            </a:r>
            <a:r>
              <a:rPr lang="en-US" altLang="zh-CN" sz="2400" b="1" dirty="0" smtClean="0"/>
              <a:t>≤π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采用切贝雪夫滤波器逼近法，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求此带通</a:t>
            </a:r>
            <a:r>
              <a:rPr lang="en-US" altLang="zh-CN" sz="2400" b="1" dirty="0" smtClean="0"/>
              <a:t>DF</a:t>
            </a:r>
            <a:r>
              <a:rPr lang="zh-CN" altLang="en-US" sz="2400" b="1" dirty="0" smtClean="0"/>
              <a:t>的系统函数</a:t>
            </a:r>
            <a:r>
              <a:rPr lang="en-US" altLang="zh-CN" sz="2400" b="1" i="1" dirty="0" err="1" smtClean="0"/>
              <a:t>H</a:t>
            </a:r>
            <a:r>
              <a:rPr lang="en-US" altLang="zh-CN" sz="2400" b="1" i="1" baseline="-25000" dirty="0" err="1" smtClean="0"/>
              <a:t>bp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DSP程佩青课件\资料\039836-01 数字信号处理教程（第四版）\TU\7t34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1214422"/>
            <a:ext cx="7266266" cy="31789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:\DSP程佩青课件\资料\039836-01 数字信号处理教程（第四版）\TU\7t34a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52" y="928670"/>
            <a:ext cx="6410195" cy="412564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737</TotalTime>
  <Words>313</Words>
  <Application>Microsoft Office PowerPoint</Application>
  <PresentationFormat>全屏显示(4:3)</PresentationFormat>
  <Paragraphs>30</Paragraphs>
  <Slides>10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Concourse</vt:lpstr>
      <vt:lpstr>                                  6.13  数字滤波器设计的第三种方案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138</cp:revision>
  <dcterms:created xsi:type="dcterms:W3CDTF">2017-07-17T10:44:10Z</dcterms:created>
  <dcterms:modified xsi:type="dcterms:W3CDTF">2017-09-05T08:47:12Z</dcterms:modified>
</cp:coreProperties>
</file>

<file path=docProps/thumbnail.jpeg>
</file>